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e8731f4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e8731f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1e8731f4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1e8731f4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e8731f47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1e8731f4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e8731f47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1e8731f4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8731f47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e8731f47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e8731f4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e8731f4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1e8731f4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1e8731f4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1e8731f4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1e8731f4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e8731f4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e8731f4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1e8731f4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1e8731f4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Crefeda Faviola + Graham Riley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Bodo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e8731f4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e8731f4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Crefeda Faviola + Graham Riley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Bodo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e8731f4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e8731f4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1e8731f4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1e8731f4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Crefeda Rodrigues + Graham Riley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Bodo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e8731f4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e8731f4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e8731f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1e8731f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e8731f4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1e8731f4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1e8731f4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1e8731f4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e8731f47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e8731f47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1e8731f4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1e8731f4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1e8731f4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1e8731f4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1e8731f4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1e8731f4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1e8731f47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1e8731f47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e8731f47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e8731f4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1e8731f47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1e8731f47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1e8731f4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1e8731f4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1e8731f47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1e8731f47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Should this all go in the introduction?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1e8731f4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1e8731f4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1e8731f47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1e8731f4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1e8731f47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1e8731f47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shouldn’t be the methods really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just someone else’s ANN structure and parameters - boring!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1e8731f47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1e8731f47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1e8731f47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1e8731f4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middle 8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1e8731f4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1e8731f4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middle 8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1e8731f47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1e8731f47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e8731f4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e8731f4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1e8731f4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1e8731f4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1e8731f47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1e8731f47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f5949cc3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f5949cc3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f5949cc3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f5949cc3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1e8731f47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1e8731f47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f5949cc3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f5949cc3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1e8731f47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1e8731f47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f5949cc3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7f5949cc3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f5949cc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7f5949cc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f5949cc3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f5949cc3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e8731f47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e8731f47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f5949cc3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f5949cc3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f5949cc3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f5949cc3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f5949cc3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f5949cc3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7f5949cc3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7f5949cc3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f5949cc3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f5949cc3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1e8731f47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1e8731f47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e8731f4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e8731f4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e8731f4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e8731f4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e8731f4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e8731f4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e8731f4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e8731f4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We know Maas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Stöckl is probably as Master’s student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0" Type="http://schemas.openxmlformats.org/officeDocument/2006/relationships/image" Target="../media/image18.jpg"/><Relationship Id="rId9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gif"/><Relationship Id="rId4" Type="http://schemas.openxmlformats.org/officeDocument/2006/relationships/hyperlink" Target="https://commons.wikimedia.org/wiki/File:4-bit_Successive_Approximation_DAC.gif" TargetMode="External"/><Relationship Id="rId5" Type="http://schemas.openxmlformats.org/officeDocument/2006/relationships/hyperlink" Target="https://commons.wikimedia.org/wiki/File:4-bit_Successive_Approximation_DAC.gif" TargetMode="External"/><Relationship Id="rId6" Type="http://schemas.openxmlformats.org/officeDocument/2006/relationships/hyperlink" Target="https://commons.wikimedia.org/wiki/User:Uwezi" TargetMode="External"/><Relationship Id="rId7" Type="http://schemas.openxmlformats.org/officeDocument/2006/relationships/hyperlink" Target="https://creativecommons.org/licenses/by-sa/4.0/deed.en" TargetMode="External"/><Relationship Id="rId8" Type="http://schemas.openxmlformats.org/officeDocument/2006/relationships/hyperlink" Target="https://creativecommons.org/licenses/by-sa/4.0/deed.e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904600" y="173300"/>
            <a:ext cx="0" cy="448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0" y="0"/>
            <a:ext cx="2904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eural Computing Journal Club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25/03/2020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Presented by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Edward Jones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675" y="173300"/>
            <a:ext cx="5705426" cy="22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6402"/>
          <a:stretch/>
        </p:blipFill>
        <p:spPr>
          <a:xfrm>
            <a:off x="3694425" y="2269825"/>
            <a:ext cx="4482351" cy="29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/>
          <p:nvPr/>
        </p:nvSpPr>
        <p:spPr>
          <a:xfrm>
            <a:off x="69750" y="506675"/>
            <a:ext cx="118500" cy="10344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43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/>
          <p:nvPr/>
        </p:nvSpPr>
        <p:spPr>
          <a:xfrm>
            <a:off x="69750" y="506675"/>
            <a:ext cx="118500" cy="10344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>
            <a:off x="7737125" y="3270400"/>
            <a:ext cx="12636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5225"/>
            <a:ext cx="8839199" cy="17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675" y="2661232"/>
            <a:ext cx="1966643" cy="196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/>
          <p:nvPr/>
        </p:nvSpPr>
        <p:spPr>
          <a:xfrm>
            <a:off x="7752925" y="3507300"/>
            <a:ext cx="1263600" cy="3159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/>
          <p:nvPr/>
        </p:nvSpPr>
        <p:spPr>
          <a:xfrm>
            <a:off x="119500" y="4054525"/>
            <a:ext cx="1263600" cy="15873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1677450" y="4062600"/>
            <a:ext cx="1263600" cy="924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5" y="1032588"/>
            <a:ext cx="8839201" cy="10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75" y="2192565"/>
            <a:ext cx="8839200" cy="77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75" y="3122971"/>
            <a:ext cx="8839201" cy="9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5" y="1032588"/>
            <a:ext cx="8839201" cy="10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75" y="2192565"/>
            <a:ext cx="8839200" cy="77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75" y="3122971"/>
            <a:ext cx="8839201" cy="98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>
            <a:off x="2218875" y="1078913"/>
            <a:ext cx="2756100" cy="387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193" y="149400"/>
            <a:ext cx="1842632" cy="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7">
            <a:alphaModFix/>
          </a:blip>
          <a:srcRect b="0" l="6514" r="6514" t="0"/>
          <a:stretch/>
        </p:blipFill>
        <p:spPr>
          <a:xfrm>
            <a:off x="4250563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8">
            <a:alphaModFix/>
          </a:blip>
          <a:srcRect b="0" l="6461" r="6453" t="0"/>
          <a:stretch/>
        </p:blipFill>
        <p:spPr>
          <a:xfrm>
            <a:off x="2728938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5" y="1032588"/>
            <a:ext cx="8839201" cy="10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75" y="2192565"/>
            <a:ext cx="8839200" cy="77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75" y="3122971"/>
            <a:ext cx="8839201" cy="98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/>
          <p:nvPr/>
        </p:nvSpPr>
        <p:spPr>
          <a:xfrm>
            <a:off x="2218875" y="1078913"/>
            <a:ext cx="2756100" cy="387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310325" y="2234163"/>
            <a:ext cx="1095300" cy="387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193" y="149400"/>
            <a:ext cx="1842632" cy="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 rotWithShape="1">
          <a:blip r:embed="rId7">
            <a:alphaModFix/>
          </a:blip>
          <a:srcRect b="0" l="6514" r="6514" t="0"/>
          <a:stretch/>
        </p:blipFill>
        <p:spPr>
          <a:xfrm>
            <a:off x="4250563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 rotWithShape="1">
          <a:blip r:embed="rId8">
            <a:alphaModFix/>
          </a:blip>
          <a:srcRect b="0" l="6461" r="6453" t="0"/>
          <a:stretch/>
        </p:blipFill>
        <p:spPr>
          <a:xfrm>
            <a:off x="2728938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0325" y="1631575"/>
            <a:ext cx="574825" cy="6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5" y="1032588"/>
            <a:ext cx="8839201" cy="10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75" y="2192565"/>
            <a:ext cx="8839200" cy="77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75" y="3122971"/>
            <a:ext cx="8839201" cy="987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/>
          <p:nvPr/>
        </p:nvSpPr>
        <p:spPr>
          <a:xfrm>
            <a:off x="2218875" y="1078913"/>
            <a:ext cx="2756100" cy="387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310325" y="2234163"/>
            <a:ext cx="1095300" cy="387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265300" y="3122963"/>
            <a:ext cx="8720700" cy="9012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193" y="149400"/>
            <a:ext cx="1842632" cy="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7">
            <a:alphaModFix/>
          </a:blip>
          <a:srcRect b="0" l="6514" r="6514" t="0"/>
          <a:stretch/>
        </p:blipFill>
        <p:spPr>
          <a:xfrm>
            <a:off x="4250563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8">
            <a:alphaModFix/>
          </a:blip>
          <a:srcRect b="0" l="6461" r="6453" t="0"/>
          <a:stretch/>
        </p:blipFill>
        <p:spPr>
          <a:xfrm>
            <a:off x="2728938" y="34613"/>
            <a:ext cx="750175" cy="1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0325" y="1631575"/>
            <a:ext cx="5748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908" y="3959370"/>
            <a:ext cx="1184125" cy="11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38" y="152400"/>
            <a:ext cx="825392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38" y="152400"/>
            <a:ext cx="825392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/>
          <p:nvPr/>
        </p:nvSpPr>
        <p:spPr>
          <a:xfrm>
            <a:off x="5394175" y="2139000"/>
            <a:ext cx="28890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934975" y="2383775"/>
            <a:ext cx="73482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7"/>
          <p:cNvSpPr/>
          <p:nvPr/>
        </p:nvSpPr>
        <p:spPr>
          <a:xfrm>
            <a:off x="934975" y="2628475"/>
            <a:ext cx="69615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38" y="152400"/>
            <a:ext cx="825392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/>
          <p:nvPr/>
        </p:nvSpPr>
        <p:spPr>
          <a:xfrm>
            <a:off x="5394175" y="2139000"/>
            <a:ext cx="28890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934975" y="2383775"/>
            <a:ext cx="73482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934975" y="2628475"/>
            <a:ext cx="69615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3882725" y="2880850"/>
            <a:ext cx="44004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934975" y="3093850"/>
            <a:ext cx="16155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38" y="152400"/>
            <a:ext cx="825392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9"/>
          <p:cNvSpPr/>
          <p:nvPr/>
        </p:nvSpPr>
        <p:spPr>
          <a:xfrm>
            <a:off x="5394175" y="2139000"/>
            <a:ext cx="28890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9"/>
          <p:cNvSpPr/>
          <p:nvPr/>
        </p:nvSpPr>
        <p:spPr>
          <a:xfrm>
            <a:off x="934975" y="2383775"/>
            <a:ext cx="7348200" cy="244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9"/>
          <p:cNvSpPr/>
          <p:nvPr/>
        </p:nvSpPr>
        <p:spPr>
          <a:xfrm>
            <a:off x="934975" y="2628475"/>
            <a:ext cx="69615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9"/>
          <p:cNvSpPr/>
          <p:nvPr/>
        </p:nvSpPr>
        <p:spPr>
          <a:xfrm>
            <a:off x="3882725" y="2880850"/>
            <a:ext cx="44004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934975" y="3093850"/>
            <a:ext cx="16155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9"/>
          <p:cNvSpPr/>
          <p:nvPr/>
        </p:nvSpPr>
        <p:spPr>
          <a:xfrm>
            <a:off x="934975" y="3815000"/>
            <a:ext cx="73089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9"/>
          <p:cNvSpPr/>
          <p:nvPr/>
        </p:nvSpPr>
        <p:spPr>
          <a:xfrm>
            <a:off x="954625" y="4028000"/>
            <a:ext cx="1280100" cy="213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0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6257250" y="3586275"/>
            <a:ext cx="1263600" cy="2607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0"/>
          <p:cNvSpPr/>
          <p:nvPr/>
        </p:nvSpPr>
        <p:spPr>
          <a:xfrm>
            <a:off x="7713350" y="2135600"/>
            <a:ext cx="1263600" cy="11427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method trades space (neurons) for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isn’t good if the number of neurons your hardware simulates is limited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approach is </a:t>
            </a:r>
            <a:r>
              <a:rPr lang="en-GB"/>
              <a:t>versatile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548750" y="1130475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2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3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3"/>
          <p:cNvSpPr/>
          <p:nvPr/>
        </p:nvSpPr>
        <p:spPr>
          <a:xfrm>
            <a:off x="135200" y="1472775"/>
            <a:ext cx="1263600" cy="3288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"/>
          <p:cNvSpPr/>
          <p:nvPr/>
        </p:nvSpPr>
        <p:spPr>
          <a:xfrm>
            <a:off x="1645775" y="203825"/>
            <a:ext cx="1263600" cy="16452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Rate coding is limited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AMOS similar to temporal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AMOS requires order of log N distinct delays for up to N activation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AMOS doesn’t need temporal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 replace any ANN gate (activation function)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5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5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5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6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6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6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6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6"/>
          <p:cNvSpPr/>
          <p:nvPr/>
        </p:nvSpPr>
        <p:spPr>
          <a:xfrm>
            <a:off x="135200" y="1472775"/>
            <a:ext cx="1263600" cy="3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6"/>
          <p:cNvSpPr/>
          <p:nvPr/>
        </p:nvSpPr>
        <p:spPr>
          <a:xfrm>
            <a:off x="1645775" y="203825"/>
            <a:ext cx="126360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7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7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7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7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7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135200" y="1472775"/>
            <a:ext cx="1263600" cy="3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7"/>
          <p:cNvSpPr/>
          <p:nvPr/>
        </p:nvSpPr>
        <p:spPr>
          <a:xfrm>
            <a:off x="1645775" y="203825"/>
            <a:ext cx="126360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7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7"/>
          <p:cNvSpPr/>
          <p:nvPr/>
        </p:nvSpPr>
        <p:spPr>
          <a:xfrm>
            <a:off x="6202000" y="2162125"/>
            <a:ext cx="1263600" cy="16452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8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8"/>
          <p:cNvSpPr/>
          <p:nvPr/>
        </p:nvSpPr>
        <p:spPr>
          <a:xfrm>
            <a:off x="7705550" y="327830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/>
          <p:nvPr/>
        </p:nvSpPr>
        <p:spPr>
          <a:xfrm>
            <a:off x="166875" y="264250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8"/>
          <p:cNvSpPr/>
          <p:nvPr/>
        </p:nvSpPr>
        <p:spPr>
          <a:xfrm>
            <a:off x="174675" y="759375"/>
            <a:ext cx="1263600" cy="71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7713350" y="2119925"/>
            <a:ext cx="1263600" cy="12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8"/>
          <p:cNvSpPr/>
          <p:nvPr/>
        </p:nvSpPr>
        <p:spPr>
          <a:xfrm>
            <a:off x="6254900" y="3567325"/>
            <a:ext cx="12636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8"/>
          <p:cNvSpPr/>
          <p:nvPr/>
        </p:nvSpPr>
        <p:spPr>
          <a:xfrm>
            <a:off x="135200" y="1472775"/>
            <a:ext cx="1263600" cy="3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8"/>
          <p:cNvSpPr/>
          <p:nvPr/>
        </p:nvSpPr>
        <p:spPr>
          <a:xfrm>
            <a:off x="1645775" y="203825"/>
            <a:ext cx="126360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8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8"/>
          <p:cNvSpPr/>
          <p:nvPr/>
        </p:nvSpPr>
        <p:spPr>
          <a:xfrm>
            <a:off x="6202000" y="2162125"/>
            <a:ext cx="126360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 b="63018" l="17191" r="48753" t="2947"/>
          <a:stretch/>
        </p:blipFill>
        <p:spPr>
          <a:xfrm>
            <a:off x="594266" y="159250"/>
            <a:ext cx="7860697" cy="25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 rotWithShape="1">
          <a:blip r:embed="rId3">
            <a:alphaModFix/>
          </a:blip>
          <a:srcRect b="29589" l="0" r="65729" t="36376"/>
          <a:stretch/>
        </p:blipFill>
        <p:spPr>
          <a:xfrm>
            <a:off x="569511" y="2695625"/>
            <a:ext cx="7910228" cy="25363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9"/>
          <p:cNvSpPr/>
          <p:nvPr/>
        </p:nvSpPr>
        <p:spPr>
          <a:xfrm>
            <a:off x="756750" y="317175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9"/>
          <p:cNvSpPr/>
          <p:nvPr/>
        </p:nvSpPr>
        <p:spPr>
          <a:xfrm>
            <a:off x="756750" y="317175"/>
            <a:ext cx="1601700" cy="83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9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b="63018" l="17191" r="48753" t="2947"/>
          <a:stretch/>
        </p:blipFill>
        <p:spPr>
          <a:xfrm>
            <a:off x="594266" y="159250"/>
            <a:ext cx="7860697" cy="25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/>
          <p:nvPr/>
        </p:nvPicPr>
        <p:blipFill rotWithShape="1">
          <a:blip r:embed="rId3">
            <a:alphaModFix/>
          </a:blip>
          <a:srcRect b="29589" l="0" r="65729" t="36376"/>
          <a:stretch/>
        </p:blipFill>
        <p:spPr>
          <a:xfrm>
            <a:off x="569511" y="2695625"/>
            <a:ext cx="7910228" cy="2536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0"/>
          <p:cNvSpPr/>
          <p:nvPr/>
        </p:nvSpPr>
        <p:spPr>
          <a:xfrm>
            <a:off x="756750" y="317175"/>
            <a:ext cx="1279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0"/>
          <p:cNvSpPr/>
          <p:nvPr/>
        </p:nvSpPr>
        <p:spPr>
          <a:xfrm>
            <a:off x="756750" y="317175"/>
            <a:ext cx="1601700" cy="83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0"/>
          <p:cNvSpPr/>
          <p:nvPr/>
        </p:nvSpPr>
        <p:spPr>
          <a:xfrm>
            <a:off x="3156350" y="203825"/>
            <a:ext cx="1263600" cy="5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0"/>
          <p:cNvSpPr/>
          <p:nvPr/>
        </p:nvSpPr>
        <p:spPr>
          <a:xfrm>
            <a:off x="764550" y="1246150"/>
            <a:ext cx="1557000" cy="105300"/>
          </a:xfrm>
          <a:prstGeom prst="rect">
            <a:avLst/>
          </a:prstGeom>
          <a:solidFill>
            <a:srgbClr val="E06666">
              <a:alpha val="38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0"/>
          <p:cNvSpPr/>
          <p:nvPr/>
        </p:nvSpPr>
        <p:spPr>
          <a:xfrm>
            <a:off x="6697100" y="482575"/>
            <a:ext cx="1557000" cy="105300"/>
          </a:xfrm>
          <a:prstGeom prst="rect">
            <a:avLst/>
          </a:prstGeom>
          <a:solidFill>
            <a:srgbClr val="E06666">
              <a:alpha val="38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0"/>
          <p:cNvSpPr/>
          <p:nvPr/>
        </p:nvSpPr>
        <p:spPr>
          <a:xfrm>
            <a:off x="2798675" y="3848800"/>
            <a:ext cx="1557000" cy="140100"/>
          </a:xfrm>
          <a:prstGeom prst="rect">
            <a:avLst/>
          </a:prstGeom>
          <a:solidFill>
            <a:srgbClr val="E06666">
              <a:alpha val="38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0"/>
          <p:cNvSpPr/>
          <p:nvPr/>
        </p:nvSpPr>
        <p:spPr>
          <a:xfrm>
            <a:off x="6733425" y="3535300"/>
            <a:ext cx="1557000" cy="140100"/>
          </a:xfrm>
          <a:prstGeom prst="rect">
            <a:avLst/>
          </a:prstGeom>
          <a:solidFill>
            <a:srgbClr val="E06666">
              <a:alpha val="38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0"/>
          <p:cNvSpPr/>
          <p:nvPr/>
        </p:nvSpPr>
        <p:spPr>
          <a:xfrm>
            <a:off x="6697100" y="4224650"/>
            <a:ext cx="1557000" cy="140100"/>
          </a:xfrm>
          <a:prstGeom prst="rect">
            <a:avLst/>
          </a:prstGeom>
          <a:solidFill>
            <a:srgbClr val="E06666">
              <a:alpha val="38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396" name="Google Shape;39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Architecture of the AMOS unit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Approximation of some common ANN gates by ANN units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Application of the AMOS conversion to image classification with SNNs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Results for the classification of images from the CIFAR10 data 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Trade-off between latency and network size of the SNNs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6"/>
          <p:cNvCxnSpPr/>
          <p:nvPr/>
        </p:nvCxnSpPr>
        <p:spPr>
          <a:xfrm>
            <a:off x="548750" y="1130475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6"/>
          <p:cNvCxnSpPr/>
          <p:nvPr/>
        </p:nvCxnSpPr>
        <p:spPr>
          <a:xfrm flipH="1">
            <a:off x="567200" y="1375275"/>
            <a:ext cx="7888500" cy="123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402" name="Google Shape;40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Architecture of the AMOS unit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Approximation</a:t>
            </a:r>
            <a:r>
              <a:rPr lang="en-GB"/>
              <a:t> of some common ANN gates by ANN units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Application of the AMOS conversion to image classification with SNNs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Results for the classification of images from the CIFAR10 data 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Trade-off between latency and network size of the SNNs</a:t>
            </a:r>
            <a:endParaRPr/>
          </a:p>
        </p:txBody>
      </p:sp>
      <p:sp>
        <p:nvSpPr>
          <p:cNvPr id="403" name="Google Shape;403;p52"/>
          <p:cNvSpPr txBox="1"/>
          <p:nvPr/>
        </p:nvSpPr>
        <p:spPr>
          <a:xfrm>
            <a:off x="347450" y="1841175"/>
            <a:ext cx="7817400" cy="730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RESULTS</a:t>
            </a:r>
            <a:endParaRPr sz="4800"/>
          </a:p>
        </p:txBody>
      </p:sp>
      <p:sp>
        <p:nvSpPr>
          <p:cNvPr id="404" name="Google Shape;404;p52"/>
          <p:cNvSpPr txBox="1"/>
          <p:nvPr/>
        </p:nvSpPr>
        <p:spPr>
          <a:xfrm>
            <a:off x="347450" y="1110375"/>
            <a:ext cx="7817400" cy="73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WHAT A AMOS UNIT IS</a:t>
            </a:r>
            <a:endParaRPr sz="4800"/>
          </a:p>
        </p:txBody>
      </p:sp>
      <p:sp>
        <p:nvSpPr>
          <p:cNvPr id="405" name="Google Shape;405;p52"/>
          <p:cNvSpPr txBox="1"/>
          <p:nvPr/>
        </p:nvSpPr>
        <p:spPr>
          <a:xfrm>
            <a:off x="347450" y="2571750"/>
            <a:ext cx="7817400" cy="730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SPARE DISCUSSION</a:t>
            </a:r>
            <a:endParaRPr sz="4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0000"/>
                </a:highlight>
              </a:rPr>
              <a:t>AMOS Unit</a:t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411" name="Google Shape;411;p53"/>
          <p:cNvPicPr preferRelativeResize="0"/>
          <p:nvPr/>
        </p:nvPicPr>
        <p:blipFill rotWithShape="1">
          <a:blip r:embed="rId3">
            <a:alphaModFix/>
          </a:blip>
          <a:srcRect b="0" l="0" r="0" t="43470"/>
          <a:stretch/>
        </p:blipFill>
        <p:spPr>
          <a:xfrm>
            <a:off x="4471850" y="1335800"/>
            <a:ext cx="4360449" cy="2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3"/>
          <p:cNvPicPr preferRelativeResize="0"/>
          <p:nvPr/>
        </p:nvPicPr>
        <p:blipFill rotWithShape="1">
          <a:blip r:embed="rId3">
            <a:alphaModFix/>
          </a:blip>
          <a:srcRect b="60259" l="11590" r="0" t="0"/>
          <a:stretch/>
        </p:blipFill>
        <p:spPr>
          <a:xfrm>
            <a:off x="505375" y="1486900"/>
            <a:ext cx="3855074" cy="20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0000"/>
                </a:highlight>
              </a:rPr>
              <a:t>AMOS Unit</a:t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418" name="Google Shape;418;p54"/>
          <p:cNvPicPr preferRelativeResize="0"/>
          <p:nvPr/>
        </p:nvPicPr>
        <p:blipFill rotWithShape="1">
          <a:blip r:embed="rId3">
            <a:alphaModFix/>
          </a:blip>
          <a:srcRect b="0" l="0" r="0" t="43470"/>
          <a:stretch/>
        </p:blipFill>
        <p:spPr>
          <a:xfrm>
            <a:off x="4471850" y="1335800"/>
            <a:ext cx="4360449" cy="2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57826"/>
            <a:ext cx="4018351" cy="8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2375"/>
            <a:ext cx="4497250" cy="3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625" y="916625"/>
            <a:ext cx="4341950" cy="290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6AA84F"/>
                </a:highlight>
              </a:rPr>
              <a:t>EfficientNet </a:t>
            </a:r>
            <a:r>
              <a:rPr lang="en-GB">
                <a:highlight>
                  <a:srgbClr val="6AA84F"/>
                </a:highlight>
              </a:rPr>
              <a:t>Experimental Results</a:t>
            </a:r>
            <a:endParaRPr>
              <a:highlight>
                <a:srgbClr val="6AA84F"/>
              </a:highlight>
            </a:endParaRPr>
          </a:p>
        </p:txBody>
      </p:sp>
      <p:pic>
        <p:nvPicPr>
          <p:cNvPr id="431" name="Google Shape;43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7153"/>
            <a:ext cx="9143999" cy="102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6AA84F"/>
                </a:highlight>
              </a:rPr>
              <a:t>ResNet </a:t>
            </a:r>
            <a:r>
              <a:rPr lang="en-GB">
                <a:highlight>
                  <a:srgbClr val="6AA84F"/>
                </a:highlight>
              </a:rPr>
              <a:t>Experimental Results</a:t>
            </a:r>
            <a:endParaRPr>
              <a:highlight>
                <a:srgbClr val="6AA84F"/>
              </a:highlight>
            </a:endParaRPr>
          </a:p>
        </p:txBody>
      </p:sp>
      <p:pic>
        <p:nvPicPr>
          <p:cNvPr id="437" name="Google Shape;4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063" y="1843562"/>
            <a:ext cx="4929875" cy="14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3C78D8"/>
                </a:highlight>
              </a:rPr>
              <a:t>Trade-offs</a:t>
            </a:r>
            <a:endParaRPr>
              <a:highlight>
                <a:srgbClr val="3C78D8"/>
              </a:highlight>
            </a:endParaRPr>
          </a:p>
        </p:txBody>
      </p:sp>
      <p:sp>
        <p:nvSpPr>
          <p:cNvPr id="443" name="Google Shape;443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</a:t>
            </a:r>
            <a:r>
              <a:rPr lang="en-GB"/>
              <a:t>Number of layers” vs “size of SNN”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</a:t>
            </a:r>
            <a:r>
              <a:rPr lang="en-GB"/>
              <a:t>one can replace the basic architectures of the AMOS units from </a:t>
            </a:r>
            <a:r>
              <a:rPr lang="en-GB"/>
              <a:t>Fig. 1 and 2</a:t>
            </a:r>
            <a:r>
              <a:rPr lang="en-GB"/>
              <a:t> by the more shallow architectures that employ a larger number of spiking neurons.”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Flash ADC vs SA ADC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49" name="Google Shape;449;p59"/>
          <p:cNvSpPr txBox="1"/>
          <p:nvPr>
            <p:ph idx="1" type="body"/>
          </p:nvPr>
        </p:nvSpPr>
        <p:spPr>
          <a:xfrm>
            <a:off x="311700" y="1152475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/>
          <p:nvPr>
            <p:ph idx="1" type="body"/>
          </p:nvPr>
        </p:nvSpPr>
        <p:spPr>
          <a:xfrm>
            <a:off x="311700" y="1152475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56" name="Google Shape;456;p60"/>
          <p:cNvSpPr txBox="1"/>
          <p:nvPr>
            <p:ph idx="1" type="body"/>
          </p:nvPr>
        </p:nvSpPr>
        <p:spPr>
          <a:xfrm>
            <a:off x="311700" y="1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"/>
          <p:cNvSpPr txBox="1"/>
          <p:nvPr>
            <p:ph idx="1" type="body"/>
          </p:nvPr>
        </p:nvSpPr>
        <p:spPr>
          <a:xfrm>
            <a:off x="311700" y="1152475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63" name="Google Shape;463;p61"/>
          <p:cNvSpPr txBox="1"/>
          <p:nvPr>
            <p:ph idx="1" type="body"/>
          </p:nvPr>
        </p:nvSpPr>
        <p:spPr>
          <a:xfrm>
            <a:off x="311700" y="1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1"/>
          <p:cNvSpPr txBox="1"/>
          <p:nvPr>
            <p:ph idx="1" type="body"/>
          </p:nvPr>
        </p:nvSpPr>
        <p:spPr>
          <a:xfrm>
            <a:off x="311700" y="210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not biologically plausible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7"/>
          <p:cNvCxnSpPr/>
          <p:nvPr/>
        </p:nvCxnSpPr>
        <p:spPr>
          <a:xfrm>
            <a:off x="548750" y="1130475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7"/>
          <p:cNvCxnSpPr/>
          <p:nvPr/>
        </p:nvCxnSpPr>
        <p:spPr>
          <a:xfrm>
            <a:off x="548750" y="2822700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7"/>
          <p:cNvCxnSpPr/>
          <p:nvPr/>
        </p:nvCxnSpPr>
        <p:spPr>
          <a:xfrm flipH="1">
            <a:off x="567200" y="1375275"/>
            <a:ext cx="7888500" cy="123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/>
          <p:nvPr>
            <p:ph idx="1" type="body"/>
          </p:nvPr>
        </p:nvSpPr>
        <p:spPr>
          <a:xfrm>
            <a:off x="311700" y="1152475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71" name="Google Shape;471;p62"/>
          <p:cNvSpPr txBox="1"/>
          <p:nvPr>
            <p:ph idx="1" type="body"/>
          </p:nvPr>
        </p:nvSpPr>
        <p:spPr>
          <a:xfrm>
            <a:off x="311700" y="1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62"/>
          <p:cNvSpPr txBox="1"/>
          <p:nvPr>
            <p:ph idx="1" type="body"/>
          </p:nvPr>
        </p:nvSpPr>
        <p:spPr>
          <a:xfrm>
            <a:off x="311700" y="210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not biologically plausible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62"/>
          <p:cNvSpPr txBox="1"/>
          <p:nvPr>
            <p:ph idx="1" type="body"/>
          </p:nvPr>
        </p:nvSpPr>
        <p:spPr>
          <a:xfrm>
            <a:off x="37225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 txBox="1"/>
          <p:nvPr>
            <p:ph idx="1" type="body"/>
          </p:nvPr>
        </p:nvSpPr>
        <p:spPr>
          <a:xfrm>
            <a:off x="311700" y="1152475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80" name="Google Shape;480;p63"/>
          <p:cNvSpPr txBox="1"/>
          <p:nvPr>
            <p:ph idx="1" type="body"/>
          </p:nvPr>
        </p:nvSpPr>
        <p:spPr>
          <a:xfrm>
            <a:off x="311700" y="1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3"/>
          <p:cNvSpPr txBox="1"/>
          <p:nvPr>
            <p:ph idx="1" type="body"/>
          </p:nvPr>
        </p:nvSpPr>
        <p:spPr>
          <a:xfrm>
            <a:off x="311700" y="210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not biologically plausible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63"/>
          <p:cNvSpPr txBox="1"/>
          <p:nvPr>
            <p:ph idx="1" type="body"/>
          </p:nvPr>
        </p:nvSpPr>
        <p:spPr>
          <a:xfrm>
            <a:off x="37225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3"/>
          <p:cNvSpPr txBox="1"/>
          <p:nvPr/>
        </p:nvSpPr>
        <p:spPr>
          <a:xfrm>
            <a:off x="145425" y="3030975"/>
            <a:ext cx="9144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it does look at conversion differently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450"/>
            <a:ext cx="9144002" cy="39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Subsequent Work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5"/>
          <p:cNvPicPr preferRelativeResize="0"/>
          <p:nvPr/>
        </p:nvPicPr>
        <p:blipFill rotWithShape="1">
          <a:blip r:embed="rId3">
            <a:alphaModFix/>
          </a:blip>
          <a:srcRect b="18883" l="44379" r="0" t="8124"/>
          <a:stretch/>
        </p:blipFill>
        <p:spPr>
          <a:xfrm>
            <a:off x="4026000" y="1014299"/>
            <a:ext cx="4874075" cy="31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5"/>
          <p:cNvPicPr preferRelativeResize="0"/>
          <p:nvPr/>
        </p:nvPicPr>
        <p:blipFill rotWithShape="1">
          <a:blip r:embed="rId4">
            <a:alphaModFix/>
          </a:blip>
          <a:srcRect b="0" l="0" r="0" t="43470"/>
          <a:stretch/>
        </p:blipFill>
        <p:spPr>
          <a:xfrm>
            <a:off x="0" y="1075575"/>
            <a:ext cx="4360449" cy="29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5"/>
          <p:cNvSpPr txBox="1"/>
          <p:nvPr/>
        </p:nvSpPr>
        <p:spPr>
          <a:xfrm>
            <a:off x="535775" y="468175"/>
            <a:ext cx="25641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AMOS</a:t>
            </a:r>
            <a:endParaRPr/>
          </a:p>
        </p:txBody>
      </p:sp>
      <p:sp>
        <p:nvSpPr>
          <p:cNvPr id="497" name="Google Shape;497;p65"/>
          <p:cNvSpPr txBox="1"/>
          <p:nvPr/>
        </p:nvSpPr>
        <p:spPr>
          <a:xfrm>
            <a:off x="4572000" y="468175"/>
            <a:ext cx="25641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FS-Unit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875" y="0"/>
            <a:ext cx="5514501" cy="43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7"/>
          <p:cNvSpPr txBox="1"/>
          <p:nvPr/>
        </p:nvSpPr>
        <p:spPr>
          <a:xfrm>
            <a:off x="0" y="4746900"/>
            <a:ext cx="9144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“</a:t>
            </a:r>
            <a:r>
              <a:rPr lang="en-GB" sz="1100" u="sng">
                <a:solidFill>
                  <a:schemeClr val="hlink"/>
                </a:solidFill>
                <a:hlinkClick r:id="rId5"/>
              </a:rPr>
              <a:t>Animation of a 4-bit Successive Approximation DAC.”</a:t>
            </a:r>
            <a:r>
              <a:rPr lang="en-GB" sz="1100"/>
              <a:t> by </a:t>
            </a:r>
            <a:r>
              <a:rPr lang="en-GB" sz="1100" u="sng">
                <a:solidFill>
                  <a:schemeClr val="hlink"/>
                </a:solidFill>
                <a:hlinkClick r:id="rId6"/>
              </a:rPr>
              <a:t>Uwezi</a:t>
            </a:r>
            <a:r>
              <a:rPr lang="en-GB" sz="1100"/>
              <a:t> is licensed under </a:t>
            </a:r>
            <a:r>
              <a:rPr lang="en-GB" sz="1100" u="sng">
                <a:solidFill>
                  <a:schemeClr val="hlink"/>
                </a:solidFill>
                <a:hlinkClick r:id="rId7"/>
              </a:rPr>
              <a:t>CC BY-SA 4.</a:t>
            </a:r>
            <a:r>
              <a:rPr lang="en-GB" sz="1100" u="sng">
                <a:solidFill>
                  <a:schemeClr val="hlink"/>
                </a:solidFill>
                <a:hlinkClick r:id="rId8"/>
              </a:rPr>
              <a:t>0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>
            <a:off x="548750" y="1130475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8"/>
          <p:cNvCxnSpPr/>
          <p:nvPr/>
        </p:nvCxnSpPr>
        <p:spPr>
          <a:xfrm>
            <a:off x="548750" y="2822700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8"/>
          <p:cNvCxnSpPr/>
          <p:nvPr/>
        </p:nvCxnSpPr>
        <p:spPr>
          <a:xfrm flipH="1">
            <a:off x="567200" y="1375275"/>
            <a:ext cx="7888500" cy="123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8"/>
          <p:cNvCxnSpPr/>
          <p:nvPr/>
        </p:nvCxnSpPr>
        <p:spPr>
          <a:xfrm flipH="1">
            <a:off x="567200" y="3075400"/>
            <a:ext cx="7888500" cy="1358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48750" y="1130475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548750" y="2822700"/>
            <a:ext cx="7983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605463" y="4767575"/>
            <a:ext cx="1935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9"/>
          <p:cNvCxnSpPr/>
          <p:nvPr/>
        </p:nvCxnSpPr>
        <p:spPr>
          <a:xfrm flipH="1">
            <a:off x="567200" y="1375275"/>
            <a:ext cx="7888500" cy="123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/>
          <p:nvPr/>
        </p:nvCxnSpPr>
        <p:spPr>
          <a:xfrm flipH="1">
            <a:off x="567200" y="3075400"/>
            <a:ext cx="7888500" cy="1358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29589" l="0" r="48754" t="2948"/>
          <a:stretch/>
        </p:blipFill>
        <p:spPr>
          <a:xfrm>
            <a:off x="-15800" y="0"/>
            <a:ext cx="9175603" cy="39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10947" l="17190" r="65759" t="56117"/>
          <a:stretch/>
        </p:blipFill>
        <p:spPr>
          <a:xfrm>
            <a:off x="0" y="3900025"/>
            <a:ext cx="3066976" cy="19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156600" y="285575"/>
            <a:ext cx="1263600" cy="582000"/>
          </a:xfrm>
          <a:prstGeom prst="rect">
            <a:avLst/>
          </a:prstGeom>
          <a:solidFill>
            <a:srgbClr val="FFFF00">
              <a:alpha val="23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27888" l="7524" r="56126" t="29134"/>
          <a:stretch/>
        </p:blipFill>
        <p:spPr>
          <a:xfrm>
            <a:off x="983250" y="1201938"/>
            <a:ext cx="7177497" cy="273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125" y="1700900"/>
            <a:ext cx="1296894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75" y="1736775"/>
            <a:ext cx="1143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